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Lato Black" panose="020F0502020204030203" pitchFamily="34" charset="0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bGhgokCAYOKfgS7ufDU2vy1zKV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 Mendoz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B5A1DA-B6C1-4B34-9983-DBDB81802D85}">
  <a:tblStyle styleId="{66B5A1DA-B6C1-4B34-9983-DBDB81802D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2-29T19:28:52.233" idx="1">
    <p:pos x="12447" y="3916"/>
    <p:text>They are not going to buy the cheapest and they are almost half of the customers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IY4BsGc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2-29T19:24:04.615" idx="2">
    <p:pos x="11210" y="5226"/>
    <p:text>Coldplay schedule and  big events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IYzaS3k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e2d4d63e2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2be2d4d63e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be2d4d63e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g2be2d4d63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be2d4d63e2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not big events on these dates</a:t>
            </a:r>
            <a:endParaRPr/>
          </a:p>
        </p:txBody>
      </p:sp>
      <p:sp>
        <p:nvSpPr>
          <p:cNvPr id="43" name="Google Shape;43;g2be2d4d63e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e2d4d63e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g2be2d4d63e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e2d4d63e2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g2be2d4d63e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e2d4d63e2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g2be2d4d63e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e2d4d63e2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2be2d4d63e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e2d4d63e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Earning years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Late careers with disposable income</a:t>
            </a:r>
            <a:endParaRPr/>
          </a:p>
        </p:txBody>
      </p:sp>
      <p:sp>
        <p:nvSpPr>
          <p:cNvPr id="87" name="Google Shape;87;g2be2d4d63e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e2d4d63e2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2be2d4d63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  <a:defRPr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30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/>
          <p:cNvPicPr preferRelativeResize="0"/>
          <p:nvPr/>
        </p:nvPicPr>
        <p:blipFill rotWithShape="1">
          <a:blip r:embed="rId4">
            <a:alphaModFix/>
          </a:blip>
          <a:srcRect l="95122" t="56773"/>
          <a:stretch/>
        </p:blipFill>
        <p:spPr>
          <a:xfrm rot="5400000">
            <a:off x="6007462" y="6177343"/>
            <a:ext cx="1528546" cy="1354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"/>
          <p:cNvPicPr preferRelativeResize="0"/>
          <p:nvPr/>
        </p:nvPicPr>
        <p:blipFill rotWithShape="1">
          <a:blip r:embed="rId4">
            <a:alphaModFix/>
          </a:blip>
          <a:srcRect l="74848" r="19150" b="57751"/>
          <a:stretch/>
        </p:blipFill>
        <p:spPr>
          <a:xfrm rot="5400000">
            <a:off x="18192187" y="7531300"/>
            <a:ext cx="1543098" cy="1084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  <a:defRPr sz="7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43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8396" y="12176079"/>
            <a:ext cx="8067208" cy="15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897" y="12347191"/>
            <a:ext cx="5844485" cy="12092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Google Shape;28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" name="Google Shape;29;p1"/>
          <p:cNvSpPr txBox="1"/>
          <p:nvPr/>
        </p:nvSpPr>
        <p:spPr>
          <a:xfrm>
            <a:off x="2325413" y="1941880"/>
            <a:ext cx="16274700" cy="26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/>
              <a:t>Coldplay Music of the Spheres </a:t>
            </a:r>
            <a:r>
              <a:rPr lang="en-US" sz="7900" b="1"/>
              <a:t>USA Tour</a:t>
            </a:r>
            <a:endParaRPr sz="7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325428" y="6888900"/>
            <a:ext cx="11661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5000" b="1"/>
              <a:t>Gabriel Mendoza</a:t>
            </a:r>
            <a:r>
              <a:rPr lang="en-US" sz="5000"/>
              <a:t>, </a:t>
            </a:r>
            <a:r>
              <a:rPr lang="en-US" sz="4400">
                <a:solidFill>
                  <a:schemeClr val="dk1"/>
                </a:solidFill>
              </a:rPr>
              <a:t>Google</a:t>
            </a:r>
            <a:endParaRPr sz="60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2325435" y="7818975"/>
            <a:ext cx="1237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5000" b="1">
                <a:solidFill>
                  <a:schemeClr val="dk1"/>
                </a:solidFill>
              </a:rPr>
              <a:t>Wasif Talukder</a:t>
            </a:r>
            <a:r>
              <a:rPr lang="en-US" sz="5000">
                <a:solidFill>
                  <a:schemeClr val="dk1"/>
                </a:solidFill>
              </a:rPr>
              <a:t>,</a:t>
            </a:r>
            <a:r>
              <a:rPr lang="en-US" sz="5000" b="1">
                <a:solidFill>
                  <a:schemeClr val="dk1"/>
                </a:solidFill>
              </a:rPr>
              <a:t> </a:t>
            </a:r>
            <a:r>
              <a:rPr lang="en-US" sz="4400"/>
              <a:t>American University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l="68398" t="11712" r="1650" b="56562"/>
          <a:stretch/>
        </p:blipFill>
        <p:spPr>
          <a:xfrm>
            <a:off x="12714875" y="4800525"/>
            <a:ext cx="9793623" cy="648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e2d4d63e2_3_0"/>
          <p:cNvSpPr txBox="1">
            <a:spLocks noGrp="1"/>
          </p:cNvSpPr>
          <p:nvPr>
            <p:ph type="title"/>
          </p:nvPr>
        </p:nvSpPr>
        <p:spPr>
          <a:xfrm>
            <a:off x="1527575" y="913986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THANK YOU!</a:t>
            </a:r>
            <a:endParaRPr/>
          </a:p>
        </p:txBody>
      </p:sp>
      <p:pic>
        <p:nvPicPr>
          <p:cNvPr id="114" name="Google Shape;114;g2be2d4d63e2_3_0"/>
          <p:cNvPicPr preferRelativeResize="0"/>
          <p:nvPr/>
        </p:nvPicPr>
        <p:blipFill rotWithShape="1">
          <a:blip r:embed="rId3">
            <a:alphaModFix/>
          </a:blip>
          <a:srcRect l="68398" t="18611" r="1650" b="64640"/>
          <a:stretch/>
        </p:blipFill>
        <p:spPr>
          <a:xfrm>
            <a:off x="830213" y="675200"/>
            <a:ext cx="22425923" cy="78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be2d4d63e2_3_0"/>
          <p:cNvPicPr preferRelativeResize="0"/>
          <p:nvPr/>
        </p:nvPicPr>
        <p:blipFill rotWithShape="1">
          <a:blip r:embed="rId3">
            <a:alphaModFix/>
          </a:blip>
          <a:srcRect l="75570" t="29415" r="8624" b="67245"/>
          <a:stretch/>
        </p:blipFill>
        <p:spPr>
          <a:xfrm>
            <a:off x="1350450" y="5646435"/>
            <a:ext cx="21132124" cy="2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be2d4d63e2_1_0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Coldplay Music of the Spheres US Tour 2024</a:t>
            </a:r>
            <a:endParaRPr/>
          </a:p>
        </p:txBody>
      </p:sp>
      <p:sp>
        <p:nvSpPr>
          <p:cNvPr id="38" name="Google Shape;38;g2be2d4d63e2_1_0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9" name="Google Shape;39;g2be2d4d63e2_1_0"/>
          <p:cNvSpPr txBox="1">
            <a:spLocks noGrp="1"/>
          </p:cNvSpPr>
          <p:nvPr>
            <p:ph type="body" idx="1"/>
          </p:nvPr>
        </p:nvSpPr>
        <p:spPr>
          <a:xfrm>
            <a:off x="1995825" y="4922600"/>
            <a:ext cx="21896400" cy="4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 marR="0" lvl="0" indent="-628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Char char="•"/>
            </a:pPr>
            <a:r>
              <a:rPr lang="en-US" sz="4700"/>
              <a:t>Start and end in the biggest market cities</a:t>
            </a:r>
            <a:endParaRPr sz="4700"/>
          </a:p>
          <a:p>
            <a:pPr marL="800100" marR="0" lvl="0" indent="-6286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700"/>
              <a:buChar char="•"/>
            </a:pPr>
            <a:r>
              <a:rPr lang="en-US" sz="4700"/>
              <a:t>Most efficient route</a:t>
            </a:r>
            <a:endParaRPr sz="4700"/>
          </a:p>
          <a:p>
            <a:pPr marL="800100" marR="0" lvl="0" indent="-62865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4700"/>
              <a:buChar char="•"/>
            </a:pPr>
            <a:r>
              <a:rPr lang="en-US" sz="4700"/>
              <a:t>Maintain hype throughout schedule</a:t>
            </a:r>
            <a:endParaRPr sz="4700"/>
          </a:p>
        </p:txBody>
      </p:sp>
      <p:pic>
        <p:nvPicPr>
          <p:cNvPr id="40" name="Google Shape;40;g2be2d4d63e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"/>
            <a:ext cx="23525274" cy="122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be2d4d63e2_1_22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5500">
                <a:solidFill>
                  <a:schemeClr val="dk1"/>
                </a:solidFill>
              </a:rPr>
              <a:t>Schedule US leg between Europe (Aug) and Australia (Oct):</a:t>
            </a:r>
            <a:endParaRPr sz="5500"/>
          </a:p>
        </p:txBody>
      </p:sp>
      <p:sp>
        <p:nvSpPr>
          <p:cNvPr id="46" name="Google Shape;46;g2be2d4d63e2_1_22"/>
          <p:cNvSpPr txBox="1">
            <a:spLocks noGrp="1"/>
          </p:cNvSpPr>
          <p:nvPr>
            <p:ph type="body" idx="1"/>
          </p:nvPr>
        </p:nvSpPr>
        <p:spPr>
          <a:xfrm>
            <a:off x="1676400" y="2979825"/>
            <a:ext cx="21031200" cy="8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2nd (Mon): Los Angeles, California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4th (Wed): Phoenix, Arizona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6th (Fri): Las Vegas, Nevada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8th (Sun): Portland, Oregon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10th (Tue): Seattle, Washington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12th (Thurs): Salt Lake City, Utah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14th (Sat): Oklahoma City, Oklahoma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16th (Mon): New York City, New York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Sep 18th (Wed): Atlanta, Georgia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 20th (Fri): Miami, Florida</a:t>
            </a:r>
            <a:endParaRPr/>
          </a:p>
        </p:txBody>
      </p:sp>
      <p:sp>
        <p:nvSpPr>
          <p:cNvPr id="47" name="Google Shape;47;g2be2d4d63e2_1_22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be2d4d63e2_0_2"/>
          <p:cNvSpPr txBox="1">
            <a:spLocks noGrp="1"/>
          </p:cNvSpPr>
          <p:nvPr>
            <p:ph type="title"/>
          </p:nvPr>
        </p:nvSpPr>
        <p:spPr>
          <a:xfrm>
            <a:off x="1676400" y="979724"/>
            <a:ext cx="210312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Our Goal</a:t>
            </a:r>
            <a:endParaRPr/>
          </a:p>
        </p:txBody>
      </p:sp>
      <p:sp>
        <p:nvSpPr>
          <p:cNvPr id="53" name="Google Shape;53;g2be2d4d63e2_0_2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4" name="Google Shape;54;g2be2d4d63e2_0_2"/>
          <p:cNvSpPr/>
          <p:nvPr/>
        </p:nvSpPr>
        <p:spPr>
          <a:xfrm>
            <a:off x="4883625" y="8366700"/>
            <a:ext cx="5486400" cy="210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Maximize TM Revenue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2be2d4d63e2_0_2"/>
          <p:cNvSpPr/>
          <p:nvPr/>
        </p:nvSpPr>
        <p:spPr>
          <a:xfrm>
            <a:off x="13152788" y="8366700"/>
            <a:ext cx="5486400" cy="210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Relevant for customers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g2be2d4d63e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350" y="3674950"/>
            <a:ext cx="6754950" cy="45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be2d4d63e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050" y="3674950"/>
            <a:ext cx="6573476" cy="43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e2d4d63e2_0_89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Maximize Revenue: Type of Event -&gt; Concerts</a:t>
            </a:r>
            <a:endParaRPr/>
          </a:p>
        </p:txBody>
      </p:sp>
      <p:sp>
        <p:nvSpPr>
          <p:cNvPr id="63" name="Google Shape;63;g2be2d4d63e2_0_89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64" name="Google Shape;64;g2be2d4d63e2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50" y="4706655"/>
            <a:ext cx="9764925" cy="58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be2d4d63e2_0_89"/>
          <p:cNvSpPr txBox="1">
            <a:spLocks noGrp="1"/>
          </p:cNvSpPr>
          <p:nvPr>
            <p:ph type="title"/>
          </p:nvPr>
        </p:nvSpPr>
        <p:spPr>
          <a:xfrm>
            <a:off x="1699050" y="2914475"/>
            <a:ext cx="94674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3600">
                <a:solidFill>
                  <a:schemeClr val="dk1"/>
                </a:solidFill>
              </a:rPr>
              <a:t>Avg Spend per Event</a:t>
            </a:r>
            <a:endParaRPr sz="3600"/>
          </a:p>
        </p:txBody>
      </p:sp>
      <p:sp>
        <p:nvSpPr>
          <p:cNvPr id="66" name="Google Shape;66;g2be2d4d63e2_0_89"/>
          <p:cNvSpPr txBox="1">
            <a:spLocks noGrp="1"/>
          </p:cNvSpPr>
          <p:nvPr>
            <p:ph type="title"/>
          </p:nvPr>
        </p:nvSpPr>
        <p:spPr>
          <a:xfrm>
            <a:off x="12431625" y="2914475"/>
            <a:ext cx="94674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3600">
                <a:solidFill>
                  <a:schemeClr val="dk1"/>
                </a:solidFill>
              </a:rPr>
              <a:t>Attendance per Event</a:t>
            </a:r>
            <a:endParaRPr sz="3600"/>
          </a:p>
        </p:txBody>
      </p:sp>
      <p:graphicFrame>
        <p:nvGraphicFramePr>
          <p:cNvPr id="67" name="Google Shape;67;g2be2d4d63e2_0_89"/>
          <p:cNvGraphicFramePr/>
          <p:nvPr/>
        </p:nvGraphicFramePr>
        <p:xfrm>
          <a:off x="13614575" y="629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{66B5A1DA-B6C1-4B34-9983-DBDB81802D85}</a:tableStyleId>
              </a:tblPr>
              <a:tblGrid>
                <a:gridCol w="84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525" marR="9525" marT="9525" marB="91425" anchor="b">
                    <a:lnB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 of dim_12_ind</a:t>
                      </a:r>
                      <a:endParaRPr sz="3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B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 of dim_13_ind</a:t>
                      </a:r>
                      <a:endParaRPr sz="3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B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3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148062</a:t>
                      </a:r>
                      <a:endParaRPr sz="3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60171</a:t>
                      </a:r>
                      <a:endParaRPr sz="3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477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Google Shape;68;g2be2d4d63e2_0_89"/>
          <p:cNvSpPr txBox="1">
            <a:spLocks noGrp="1"/>
          </p:cNvSpPr>
          <p:nvPr>
            <p:ph type="title"/>
          </p:nvPr>
        </p:nvSpPr>
        <p:spPr>
          <a:xfrm>
            <a:off x="13614575" y="9078200"/>
            <a:ext cx="94674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4700">
                <a:solidFill>
                  <a:schemeClr val="dk1"/>
                </a:solidFill>
              </a:rPr>
              <a:t>Concerts: 2.5X Arts</a:t>
            </a:r>
            <a:endParaRPr sz="4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e2d4d63e2_0_35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Maximize Revenue: City</a:t>
            </a:r>
            <a:endParaRPr/>
          </a:p>
        </p:txBody>
      </p:sp>
      <p:sp>
        <p:nvSpPr>
          <p:cNvPr id="74" name="Google Shape;74;g2be2d4d63e2_0_35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75" name="Google Shape;75;g2be2d4d63e2_0_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320" y="3543151"/>
            <a:ext cx="14375229" cy="888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be2d4d63e2_0_35"/>
          <p:cNvSpPr/>
          <p:nvPr/>
        </p:nvSpPr>
        <p:spPr>
          <a:xfrm>
            <a:off x="6214475" y="4206575"/>
            <a:ext cx="5486400" cy="60672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be2d4d63e2_0_35"/>
          <p:cNvSpPr txBox="1">
            <a:spLocks noGrp="1"/>
          </p:cNvSpPr>
          <p:nvPr>
            <p:ph type="title"/>
          </p:nvPr>
        </p:nvSpPr>
        <p:spPr>
          <a:xfrm>
            <a:off x="3612825" y="2328100"/>
            <a:ext cx="139014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3600">
                <a:solidFill>
                  <a:schemeClr val="dk1"/>
                </a:solidFill>
              </a:rPr>
              <a:t>Avg Spend per Concert event top 10 cities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e2d4d63e2_0_95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Maximize Revenue: Genre Propensity Score</a:t>
            </a:r>
            <a:endParaRPr/>
          </a:p>
        </p:txBody>
      </p:sp>
      <p:sp>
        <p:nvSpPr>
          <p:cNvPr id="83" name="Google Shape;83;g2be2d4d63e2_0_95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84" name="Google Shape;84;g2be2d4d63e2_0_9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50" y="3190075"/>
            <a:ext cx="18985676" cy="8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e2d4d63e2_0_42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Relevance for Customers:</a:t>
            </a:r>
            <a:endParaRPr/>
          </a:p>
        </p:txBody>
      </p:sp>
      <p:sp>
        <p:nvSpPr>
          <p:cNvPr id="90" name="Google Shape;90;g2be2d4d63e2_0_42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1" name="Google Shape;91;g2be2d4d63e2_0_42"/>
          <p:cNvSpPr txBox="1">
            <a:spLocks noGrp="1"/>
          </p:cNvSpPr>
          <p:nvPr>
            <p:ph type="title"/>
          </p:nvPr>
        </p:nvSpPr>
        <p:spPr>
          <a:xfrm>
            <a:off x="1676400" y="2275125"/>
            <a:ext cx="80031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4800" b="0">
                <a:solidFill>
                  <a:schemeClr val="dk1"/>
                </a:solidFill>
              </a:rPr>
              <a:t>PersonicX LifeStage Group:</a:t>
            </a:r>
            <a:endParaRPr sz="4800" b="0"/>
          </a:p>
        </p:txBody>
      </p:sp>
      <p:pic>
        <p:nvPicPr>
          <p:cNvPr id="92" name="Google Shape;92;g2be2d4d63e2_0_42"/>
          <p:cNvPicPr preferRelativeResize="0"/>
          <p:nvPr/>
        </p:nvPicPr>
        <p:blipFill rotWithShape="1">
          <a:blip r:embed="rId3">
            <a:alphaModFix/>
          </a:blip>
          <a:srcRect l="47835"/>
          <a:stretch/>
        </p:blipFill>
        <p:spPr>
          <a:xfrm>
            <a:off x="12109550" y="4626188"/>
            <a:ext cx="4368575" cy="55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be2d4d63e2_0_42"/>
          <p:cNvSpPr txBox="1">
            <a:spLocks noGrp="1"/>
          </p:cNvSpPr>
          <p:nvPr>
            <p:ph type="title"/>
          </p:nvPr>
        </p:nvSpPr>
        <p:spPr>
          <a:xfrm>
            <a:off x="1676400" y="10042175"/>
            <a:ext cx="88311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3700" b="0">
                <a:solidFill>
                  <a:schemeClr val="dk1"/>
                </a:solidFill>
              </a:rPr>
              <a:t>Group 11B: Affluent Household</a:t>
            </a:r>
            <a:endParaRPr sz="3700" b="0"/>
          </a:p>
        </p:txBody>
      </p:sp>
      <p:sp>
        <p:nvSpPr>
          <p:cNvPr id="94" name="Google Shape;94;g2be2d4d63e2_0_42"/>
          <p:cNvSpPr txBox="1">
            <a:spLocks noGrp="1"/>
          </p:cNvSpPr>
          <p:nvPr>
            <p:ph type="title"/>
          </p:nvPr>
        </p:nvSpPr>
        <p:spPr>
          <a:xfrm>
            <a:off x="11963400" y="10042175"/>
            <a:ext cx="88311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3700" b="0">
                <a:solidFill>
                  <a:schemeClr val="dk1"/>
                </a:solidFill>
              </a:rPr>
              <a:t>Group 15M: Top Wealth</a:t>
            </a:r>
            <a:endParaRPr sz="3700" b="0"/>
          </a:p>
        </p:txBody>
      </p:sp>
      <p:sp>
        <p:nvSpPr>
          <p:cNvPr id="95" name="Google Shape;95;g2be2d4d63e2_0_42"/>
          <p:cNvSpPr/>
          <p:nvPr/>
        </p:nvSpPr>
        <p:spPr>
          <a:xfrm>
            <a:off x="17645575" y="4340000"/>
            <a:ext cx="1256400" cy="622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be2d4d63e2_0_42"/>
          <p:cNvSpPr txBox="1">
            <a:spLocks noGrp="1"/>
          </p:cNvSpPr>
          <p:nvPr>
            <p:ph type="title"/>
          </p:nvPr>
        </p:nvSpPr>
        <p:spPr>
          <a:xfrm>
            <a:off x="19759900" y="6216875"/>
            <a:ext cx="29478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 sz="7600">
                <a:solidFill>
                  <a:schemeClr val="dk1"/>
                </a:solidFill>
              </a:rPr>
              <a:t>+40%</a:t>
            </a:r>
            <a:endParaRPr sz="7600"/>
          </a:p>
        </p:txBody>
      </p:sp>
      <p:pic>
        <p:nvPicPr>
          <p:cNvPr id="97" name="Google Shape;97;g2be2d4d63e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5886112"/>
            <a:ext cx="6653674" cy="37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e2d4d63e2_0_67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</a:pPr>
            <a:r>
              <a:rPr lang="en-US">
                <a:solidFill>
                  <a:schemeClr val="dk1"/>
                </a:solidFill>
              </a:rPr>
              <a:t>Relevance for Customers:</a:t>
            </a:r>
            <a:endParaRPr/>
          </a:p>
        </p:txBody>
      </p:sp>
      <p:sp>
        <p:nvSpPr>
          <p:cNvPr id="103" name="Google Shape;103;g2be2d4d63e2_0_67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04" name="Google Shape;104;g2be2d4d63e2_0_67"/>
          <p:cNvPicPr preferRelativeResize="0"/>
          <p:nvPr/>
        </p:nvPicPr>
        <p:blipFill rotWithShape="1">
          <a:blip r:embed="rId3">
            <a:alphaModFix/>
          </a:blip>
          <a:srcRect l="68398" t="11712" r="1650" b="56562"/>
          <a:stretch/>
        </p:blipFill>
        <p:spPr>
          <a:xfrm>
            <a:off x="7564375" y="4225725"/>
            <a:ext cx="9793623" cy="648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be2d4d63e2_0_67"/>
          <p:cNvSpPr/>
          <p:nvPr/>
        </p:nvSpPr>
        <p:spPr>
          <a:xfrm>
            <a:off x="1541850" y="7917000"/>
            <a:ext cx="4911000" cy="122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Biggest Band</a:t>
            </a:r>
            <a:endParaRPr sz="60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be2d4d63e2_0_67"/>
          <p:cNvSpPr/>
          <p:nvPr/>
        </p:nvSpPr>
        <p:spPr>
          <a:xfrm>
            <a:off x="1541850" y="6016400"/>
            <a:ext cx="4911000" cy="122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Nostalgia</a:t>
            </a:r>
            <a:endParaRPr sz="60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be2d4d63e2_0_67"/>
          <p:cNvSpPr/>
          <p:nvPr/>
        </p:nvSpPr>
        <p:spPr>
          <a:xfrm>
            <a:off x="17796600" y="6156000"/>
            <a:ext cx="4911000" cy="16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US not in tour</a:t>
            </a:r>
            <a:endParaRPr sz="60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be2d4d63e2_0_67"/>
          <p:cNvSpPr/>
          <p:nvPr/>
        </p:nvSpPr>
        <p:spPr>
          <a:xfrm>
            <a:off x="17796600" y="8296900"/>
            <a:ext cx="4911000" cy="17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September is </a:t>
            </a:r>
            <a:r>
              <a:rPr lang="en-US" sz="55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free</a:t>
            </a:r>
            <a:endParaRPr sz="55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Custom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Lato Black</vt:lpstr>
      <vt:lpstr>Calibri</vt:lpstr>
      <vt:lpstr>Office Theme</vt:lpstr>
      <vt:lpstr>PowerPoint Presentation</vt:lpstr>
      <vt:lpstr>Coldplay Music of the Spheres US Tour 2024</vt:lpstr>
      <vt:lpstr>Schedule US leg between Europe (Aug) and Australia (Oct):</vt:lpstr>
      <vt:lpstr>Our Goal</vt:lpstr>
      <vt:lpstr>Maximize Revenue: Type of Event -&gt; Concerts</vt:lpstr>
      <vt:lpstr>Maximize Revenue: City</vt:lpstr>
      <vt:lpstr>Maximize Revenue: Genre Propensity Score</vt:lpstr>
      <vt:lpstr>Relevance for Customers:</vt:lpstr>
      <vt:lpstr>Relevance for Customers: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Duch</dc:creator>
  <cp:lastModifiedBy>Wasif Talukder</cp:lastModifiedBy>
  <cp:revision>2</cp:revision>
  <dcterms:created xsi:type="dcterms:W3CDTF">2023-01-13T22:06:42Z</dcterms:created>
  <dcterms:modified xsi:type="dcterms:W3CDTF">2024-02-29T19:56:23Z</dcterms:modified>
</cp:coreProperties>
</file>